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8" r:id="rId3"/>
    <p:sldId id="269" r:id="rId4"/>
    <p:sldId id="270" r:id="rId5"/>
    <p:sldId id="271" r:id="rId6"/>
    <p:sldId id="272" r:id="rId7"/>
    <p:sldId id="273" r:id="rId8"/>
    <p:sldId id="265" r:id="rId9"/>
    <p:sldId id="267" r:id="rId10"/>
    <p:sldId id="266" r:id="rId1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26" clrIdx="0"/>
  <p:cmAuthor id="2" name="Vanessa Stadlbauer-Köllner" initials="V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3103"/>
  </p:normalViewPr>
  <p:slideViewPr>
    <p:cSldViewPr snapToGrid="0" snapToObjects="1">
      <p:cViewPr varScale="1">
        <p:scale>
          <a:sx n="98" d="100"/>
          <a:sy n="98" d="100"/>
        </p:scale>
        <p:origin x="93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0379A-786C-C848-BCC5-24C66216431E}" type="datetimeFigureOut">
              <a:rPr lang="de-DE" smtClean="0"/>
              <a:t>31.08.25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D81B1A-CE5A-F246-86A6-315A0E7F3FF3}" type="slidenum">
              <a:rPr lang="de-DE" smtClean="0"/>
              <a:t>‹Nr.›</a:t>
            </a:fld>
            <a:endParaRPr lang="de-DE"/>
          </a:p>
        </p:txBody>
      </p:sp>
    </p:spTree>
    <p:extLst>
      <p:ext uri="{BB962C8B-B14F-4D97-AF65-F5344CB8AC3E}">
        <p14:creationId xmlns:p14="http://schemas.microsoft.com/office/powerpoint/2010/main" val="430053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p:cNvSpPr>
            <a:spLocks noGrp="1"/>
          </p:cNvSpPr>
          <p:nvPr>
            <p:ph type="dt" sz="half" idx="10"/>
          </p:nvPr>
        </p:nvSpPr>
        <p:spPr/>
        <p:txBody>
          <a:bodyPr/>
          <a:lstStyle/>
          <a:p>
            <a:fld id="{B78C0113-80EE-2144-A5BD-7D2EBCB6FE31}" type="datetimeFigureOut">
              <a:rPr lang="de-DE" smtClean="0"/>
              <a:t>31.08.25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E802D9-4587-4243-A9B4-3764280FA023}" type="slidenum">
              <a:rPr lang="de-DE" smtClean="0"/>
              <a:t>‹Nr.›</a:t>
            </a:fld>
            <a:endParaRPr lang="de-DE"/>
          </a:p>
        </p:txBody>
      </p:sp>
      <p:pic>
        <p:nvPicPr>
          <p:cNvPr id="8" name="Grafik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7937369" cy="1439489"/>
          </a:xfrm>
          <a:prstGeom prst="rect">
            <a:avLst/>
          </a:prstGeom>
        </p:spPr>
      </p:pic>
    </p:spTree>
    <p:extLst>
      <p:ext uri="{BB962C8B-B14F-4D97-AF65-F5344CB8AC3E}">
        <p14:creationId xmlns:p14="http://schemas.microsoft.com/office/powerpoint/2010/main" val="95873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78C0113-80EE-2144-A5BD-7D2EBCB6FE31}" type="datetimeFigureOut">
              <a:rPr lang="de-DE" smtClean="0"/>
              <a:t>31.08.25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1980083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78C0113-80EE-2144-A5BD-7D2EBCB6FE31}" type="datetimeFigureOut">
              <a:rPr lang="de-DE" smtClean="0"/>
              <a:t>31.08.25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1852235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B78C0113-80EE-2144-A5BD-7D2EBCB6FE31}" type="datetimeFigureOut">
              <a:rPr lang="de-DE" smtClean="0"/>
              <a:t>31.08.25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972653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fld id="{B78C0113-80EE-2144-A5BD-7D2EBCB6FE31}" type="datetimeFigureOut">
              <a:rPr lang="de-DE" smtClean="0"/>
              <a:t>31.08.25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74787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B78C0113-80EE-2144-A5BD-7D2EBCB6FE31}" type="datetimeFigureOut">
              <a:rPr lang="de-DE" smtClean="0"/>
              <a:t>31.08.25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236732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B78C0113-80EE-2144-A5BD-7D2EBCB6FE31}" type="datetimeFigureOut">
              <a:rPr lang="de-DE" smtClean="0"/>
              <a:t>31.08.25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1628505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B78C0113-80EE-2144-A5BD-7D2EBCB6FE31}" type="datetimeFigureOut">
              <a:rPr lang="de-DE" smtClean="0"/>
              <a:t>31.08.25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617513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B78C0113-80EE-2144-A5BD-7D2EBCB6FE31}" type="datetimeFigureOut">
              <a:rPr lang="de-DE" smtClean="0"/>
              <a:t>31.08.25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190041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B78C0113-80EE-2144-A5BD-7D2EBCB6FE31}" type="datetimeFigureOut">
              <a:rPr lang="de-DE" smtClean="0"/>
              <a:t>31.08.25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701277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p>
            <a:fld id="{B78C0113-80EE-2144-A5BD-7D2EBCB6FE31}" type="datetimeFigureOut">
              <a:rPr lang="de-DE" smtClean="0"/>
              <a:t>31.08.25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FE802D9-4587-4243-A9B4-3764280FA023}" type="slidenum">
              <a:rPr lang="de-DE" smtClean="0"/>
              <a:t>‹Nr.›</a:t>
            </a:fld>
            <a:endParaRPr lang="de-DE"/>
          </a:p>
        </p:txBody>
      </p:sp>
    </p:spTree>
    <p:extLst>
      <p:ext uri="{BB962C8B-B14F-4D97-AF65-F5344CB8AC3E}">
        <p14:creationId xmlns:p14="http://schemas.microsoft.com/office/powerpoint/2010/main" val="98601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8C0113-80EE-2144-A5BD-7D2EBCB6FE31}" type="datetimeFigureOut">
              <a:rPr lang="de-DE" smtClean="0"/>
              <a:t>31.08.25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802D9-4587-4243-A9B4-3764280FA023}" type="slidenum">
              <a:rPr lang="de-DE" smtClean="0"/>
              <a:t>‹Nr.›</a:t>
            </a:fld>
            <a:endParaRPr lang="de-DE"/>
          </a:p>
        </p:txBody>
      </p:sp>
      <p:pic>
        <p:nvPicPr>
          <p:cNvPr id="8" name="Grafik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26555" y="6377849"/>
            <a:ext cx="2656114" cy="481702"/>
          </a:xfrm>
          <a:prstGeom prst="rect">
            <a:avLst/>
          </a:prstGeom>
        </p:spPr>
      </p:pic>
    </p:spTree>
    <p:extLst>
      <p:ext uri="{BB962C8B-B14F-4D97-AF65-F5344CB8AC3E}">
        <p14:creationId xmlns:p14="http://schemas.microsoft.com/office/powerpoint/2010/main" val="17620490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410DB64-9D04-462C-B11F-C31BB3B2FA24}"/>
              </a:ext>
            </a:extLst>
          </p:cNvPr>
          <p:cNvSpPr>
            <a:spLocks noGrp="1"/>
          </p:cNvSpPr>
          <p:nvPr>
            <p:ph type="ctrTitle"/>
          </p:nvPr>
        </p:nvSpPr>
        <p:spPr>
          <a:xfrm>
            <a:off x="1180213" y="2094608"/>
            <a:ext cx="9796130" cy="936884"/>
          </a:xfrm>
        </p:spPr>
        <p:txBody>
          <a:bodyPr>
            <a:normAutofit/>
          </a:bodyPr>
          <a:lstStyle/>
          <a:p>
            <a:r>
              <a:rPr lang="de-DE" sz="5400" dirty="0"/>
              <a:t>Anämie und Eisenmangel bei CED</a:t>
            </a:r>
            <a:endParaRPr lang="de-AT" sz="5400" dirty="0"/>
          </a:p>
        </p:txBody>
      </p:sp>
      <p:sp>
        <p:nvSpPr>
          <p:cNvPr id="3" name="Untertitel 2">
            <a:extLst>
              <a:ext uri="{FF2B5EF4-FFF2-40B4-BE49-F238E27FC236}">
                <a16:creationId xmlns:a16="http://schemas.microsoft.com/office/drawing/2014/main" id="{E8465D77-73DF-49F8-A0C9-A2AF44D91604}"/>
              </a:ext>
            </a:extLst>
          </p:cNvPr>
          <p:cNvSpPr>
            <a:spLocks noGrp="1"/>
          </p:cNvSpPr>
          <p:nvPr>
            <p:ph type="subTitle" idx="1"/>
          </p:nvPr>
        </p:nvSpPr>
        <p:spPr>
          <a:xfrm>
            <a:off x="2047876" y="3458274"/>
            <a:ext cx="8096249" cy="2672927"/>
          </a:xfrm>
        </p:spPr>
        <p:txBody>
          <a:bodyPr>
            <a:normAutofit/>
          </a:bodyPr>
          <a:lstStyle/>
          <a:p>
            <a:r>
              <a:rPr lang="de-DE" dirty="0"/>
              <a:t>Wissenswertes in Kürze</a:t>
            </a:r>
          </a:p>
          <a:p>
            <a:pPr algn="l"/>
            <a:endParaRPr lang="de-DE" sz="1600" dirty="0"/>
          </a:p>
          <a:p>
            <a:pPr algn="l"/>
            <a:r>
              <a:rPr lang="de-DE" sz="1600" dirty="0"/>
              <a:t>Erstellt von Priv. </a:t>
            </a:r>
            <a:r>
              <a:rPr lang="de-DE" sz="1600" dirty="0" err="1"/>
              <a:t>Doz</a:t>
            </a:r>
            <a:r>
              <a:rPr lang="de-DE" sz="1600" dirty="0"/>
              <a:t>. Dr. Stefanie Dabsch (Abteilung für Gastroenterologie und Hepatologie, Klinik für Innere Medizin 3, Medizinische Universität Wien)</a:t>
            </a:r>
          </a:p>
          <a:p>
            <a:pPr algn="l"/>
            <a:endParaRPr lang="de-DE" sz="1600" dirty="0"/>
          </a:p>
          <a:p>
            <a:pPr algn="l"/>
            <a:r>
              <a:rPr lang="de-DE" sz="1600" dirty="0"/>
              <a:t>Review </a:t>
            </a:r>
            <a:r>
              <a:rPr lang="de-DE" sz="1600" dirty="0" err="1"/>
              <a:t>Univ.Prof</a:t>
            </a:r>
            <a:r>
              <a:rPr lang="de-DE" sz="1600" dirty="0"/>
              <a:t>. Dr. Heinz Zoller (Universitätsklinik für Innere Medizin 1, Medizinische Universität Innsbruck)</a:t>
            </a:r>
          </a:p>
          <a:p>
            <a:pPr algn="l"/>
            <a:r>
              <a:rPr lang="de-DE" sz="1600" dirty="0"/>
              <a:t>Review: ÖGGH AG CED (04/2025)</a:t>
            </a:r>
            <a:endParaRPr lang="de-AT" sz="1600" dirty="0"/>
          </a:p>
        </p:txBody>
      </p:sp>
    </p:spTree>
    <p:extLst>
      <p:ext uri="{BB962C8B-B14F-4D97-AF65-F5344CB8AC3E}">
        <p14:creationId xmlns:p14="http://schemas.microsoft.com/office/powerpoint/2010/main" val="1134861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0594A6-EEC0-4E23-AEB2-5928A9256E0B}"/>
              </a:ext>
            </a:extLst>
          </p:cNvPr>
          <p:cNvSpPr>
            <a:spLocks noGrp="1"/>
          </p:cNvSpPr>
          <p:nvPr>
            <p:ph type="title"/>
          </p:nvPr>
        </p:nvSpPr>
        <p:spPr/>
        <p:txBody>
          <a:bodyPr/>
          <a:lstStyle/>
          <a:p>
            <a:r>
              <a:rPr lang="de-DE" dirty="0"/>
              <a:t>Anämie Prävention</a:t>
            </a:r>
            <a:endParaRPr lang="de-AT" dirty="0"/>
          </a:p>
        </p:txBody>
      </p:sp>
      <p:sp>
        <p:nvSpPr>
          <p:cNvPr id="3" name="Inhaltsplatzhalter 2">
            <a:extLst>
              <a:ext uri="{FF2B5EF4-FFF2-40B4-BE49-F238E27FC236}">
                <a16:creationId xmlns:a16="http://schemas.microsoft.com/office/drawing/2014/main" id="{8A6145B2-B1D8-4F47-91D1-6039BC0CCCEF}"/>
              </a:ext>
            </a:extLst>
          </p:cNvPr>
          <p:cNvSpPr>
            <a:spLocks noGrp="1"/>
          </p:cNvSpPr>
          <p:nvPr>
            <p:ph idx="1"/>
          </p:nvPr>
        </p:nvSpPr>
        <p:spPr/>
        <p:txBody>
          <a:bodyPr>
            <a:normAutofit/>
          </a:bodyPr>
          <a:lstStyle/>
          <a:p>
            <a:r>
              <a:rPr lang="de-DE" sz="2400" dirty="0"/>
              <a:t>Nach erfolgreicher Behandlung Labor Kontrollen alle 3 Monate für ein Jahr</a:t>
            </a:r>
          </a:p>
          <a:p>
            <a:endParaRPr lang="de-DE" sz="2400" dirty="0"/>
          </a:p>
          <a:p>
            <a:r>
              <a:rPr lang="de-DE" sz="2400" dirty="0"/>
              <a:t>Wiederauftreten von Eisenmangel/Anämie indikativ für aktive Entzündung trotz klinisch/laborchemischer Remission wenn keine anderen Risikofaktoren vorliegen (</a:t>
            </a:r>
            <a:r>
              <a:rPr lang="de-DE" sz="2400" dirty="0" err="1"/>
              <a:t>zB</a:t>
            </a:r>
            <a:r>
              <a:rPr lang="de-DE" sz="2400" dirty="0"/>
              <a:t> Menorrhagie)</a:t>
            </a:r>
          </a:p>
          <a:p>
            <a:endParaRPr lang="de-DE" sz="2400" dirty="0"/>
          </a:p>
          <a:p>
            <a:r>
              <a:rPr lang="de-DE" sz="2400" dirty="0"/>
              <a:t>Bei Abfall des Ferritins nach Behandlung eines Eisenmangels, frühzeitige Therapie </a:t>
            </a:r>
            <a:r>
              <a:rPr lang="de-DE" sz="2400" dirty="0" err="1"/>
              <a:t>re</a:t>
            </a:r>
            <a:r>
              <a:rPr lang="de-DE" sz="2400" dirty="0"/>
              <a:t>-initiieren</a:t>
            </a:r>
          </a:p>
          <a:p>
            <a:endParaRPr lang="de-DE" sz="2400" dirty="0"/>
          </a:p>
          <a:p>
            <a:r>
              <a:rPr lang="de-DE" sz="2400" dirty="0"/>
              <a:t>Beste CED-Therapie = beste Anämie Prävention</a:t>
            </a:r>
            <a:endParaRPr lang="de-AT" sz="2400" dirty="0"/>
          </a:p>
        </p:txBody>
      </p:sp>
    </p:spTree>
    <p:extLst>
      <p:ext uri="{BB962C8B-B14F-4D97-AF65-F5344CB8AC3E}">
        <p14:creationId xmlns:p14="http://schemas.microsoft.com/office/powerpoint/2010/main" val="2351032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AF28DD-1813-2A5F-98B4-83A315C84321}"/>
              </a:ext>
            </a:extLst>
          </p:cNvPr>
          <p:cNvSpPr>
            <a:spLocks noGrp="1"/>
          </p:cNvSpPr>
          <p:nvPr>
            <p:ph type="title"/>
          </p:nvPr>
        </p:nvSpPr>
        <p:spPr/>
        <p:txBody>
          <a:bodyPr/>
          <a:lstStyle/>
          <a:p>
            <a:r>
              <a:rPr lang="de-DE" sz="4400" dirty="0"/>
              <a:t>Hintergrund</a:t>
            </a:r>
            <a:endParaRPr lang="de-AT" dirty="0"/>
          </a:p>
        </p:txBody>
      </p:sp>
      <p:sp>
        <p:nvSpPr>
          <p:cNvPr id="3" name="Inhaltsplatzhalter 2">
            <a:extLst>
              <a:ext uri="{FF2B5EF4-FFF2-40B4-BE49-F238E27FC236}">
                <a16:creationId xmlns:a16="http://schemas.microsoft.com/office/drawing/2014/main" id="{DC9C2459-84EE-C27B-FFA7-64FA6F32A649}"/>
              </a:ext>
            </a:extLst>
          </p:cNvPr>
          <p:cNvSpPr>
            <a:spLocks noGrp="1"/>
          </p:cNvSpPr>
          <p:nvPr>
            <p:ph idx="1"/>
          </p:nvPr>
        </p:nvSpPr>
        <p:spPr>
          <a:xfrm>
            <a:off x="838200" y="1825625"/>
            <a:ext cx="10515600" cy="4351338"/>
          </a:xfrm>
        </p:spPr>
        <p:txBody>
          <a:bodyPr>
            <a:normAutofit fontScale="92500" lnSpcReduction="10000"/>
          </a:bodyPr>
          <a:lstStyle/>
          <a:p>
            <a:pPr>
              <a:buFont typeface="Arial" panose="020B0604020202020204" pitchFamily="34" charset="0"/>
              <a:buChar char="•"/>
            </a:pPr>
            <a:r>
              <a:rPr lang="de-DE" sz="2400" dirty="0"/>
              <a:t>Häufigste Komplikation bei CED (10-30%)</a:t>
            </a:r>
          </a:p>
          <a:p>
            <a:pPr>
              <a:buFont typeface="Arial" panose="020B0604020202020204" pitchFamily="34" charset="0"/>
              <a:buChar char="•"/>
            </a:pPr>
            <a:r>
              <a:rPr lang="de-DE" sz="2400" dirty="0"/>
              <a:t>Negativer Effekt auf Lebensqualität</a:t>
            </a:r>
          </a:p>
          <a:p>
            <a:pPr lvl="1">
              <a:buFont typeface="Arial" panose="020B0604020202020204" pitchFamily="34" charset="0"/>
              <a:buChar char="•"/>
            </a:pPr>
            <a:r>
              <a:rPr lang="de-DE" sz="1800" dirty="0"/>
              <a:t>Physisch, emotional, kognitiv, Arbeitsfähigkeit</a:t>
            </a:r>
          </a:p>
          <a:p>
            <a:pPr lvl="1">
              <a:buFont typeface="Arial" panose="020B0604020202020204" pitchFamily="34" charset="0"/>
              <a:buChar char="•"/>
            </a:pPr>
            <a:endParaRPr lang="de-DE" dirty="0"/>
          </a:p>
          <a:p>
            <a:pPr>
              <a:buFont typeface="Arial" panose="020B0604020202020204" pitchFamily="34" charset="0"/>
              <a:buChar char="•"/>
            </a:pPr>
            <a:r>
              <a:rPr lang="de-DE" sz="2400" dirty="0"/>
              <a:t>Ursache</a:t>
            </a:r>
          </a:p>
          <a:p>
            <a:pPr>
              <a:buFont typeface="Arial" panose="020B0604020202020204" pitchFamily="34" charset="0"/>
              <a:buChar char="•"/>
            </a:pPr>
            <a:r>
              <a:rPr lang="de-DE" sz="2400" dirty="0"/>
              <a:t>Ungefähr 50%: reine Eisenmangelanämie</a:t>
            </a:r>
          </a:p>
          <a:p>
            <a:pPr lvl="1">
              <a:buFont typeface="Arial" panose="020B0604020202020204" pitchFamily="34" charset="0"/>
              <a:buChar char="•"/>
            </a:pPr>
            <a:r>
              <a:rPr lang="de-DE" sz="1800" dirty="0"/>
              <a:t>Verminderte Einnahme, verminderte Aufnahme, vermehrt Verluste</a:t>
            </a:r>
          </a:p>
          <a:p>
            <a:pPr>
              <a:buFont typeface="Arial" panose="020B0604020202020204" pitchFamily="34" charset="0"/>
              <a:buChar char="•"/>
            </a:pPr>
            <a:r>
              <a:rPr lang="de-DE" sz="2400" dirty="0"/>
              <a:t>Manchmal: Anämie der chronischen Erkrankung</a:t>
            </a:r>
          </a:p>
          <a:p>
            <a:pPr lvl="1">
              <a:buFont typeface="Arial" panose="020B0604020202020204" pitchFamily="34" charset="0"/>
              <a:buChar char="•"/>
            </a:pPr>
            <a:r>
              <a:rPr lang="de-DE" sz="1800" dirty="0"/>
              <a:t>Pro-inflammatorische </a:t>
            </a:r>
            <a:r>
              <a:rPr lang="de-DE" sz="1800" dirty="0" err="1"/>
              <a:t>Zyktokine</a:t>
            </a:r>
            <a:r>
              <a:rPr lang="de-DE" sz="1800" dirty="0"/>
              <a:t>, v.a. bei M. Crohn</a:t>
            </a:r>
          </a:p>
          <a:p>
            <a:pPr>
              <a:buFont typeface="Arial" panose="020B0604020202020204" pitchFamily="34" charset="0"/>
              <a:buChar char="•"/>
            </a:pPr>
            <a:r>
              <a:rPr lang="de-DE" sz="2400" dirty="0"/>
              <a:t>Manchmal: Mischung aus beiden</a:t>
            </a:r>
          </a:p>
          <a:p>
            <a:pPr>
              <a:buFont typeface="Arial" panose="020B0604020202020204" pitchFamily="34" charset="0"/>
              <a:buChar char="•"/>
            </a:pPr>
            <a:r>
              <a:rPr lang="de-DE" sz="2400" dirty="0"/>
              <a:t>Seltener: Andere Ursachen	</a:t>
            </a:r>
          </a:p>
          <a:p>
            <a:pPr lvl="1">
              <a:buFont typeface="Arial" panose="020B0604020202020204" pitchFamily="34" charset="0"/>
              <a:buChar char="•"/>
            </a:pPr>
            <a:r>
              <a:rPr lang="de-DE" sz="1800" dirty="0"/>
              <a:t>Vitamin B12 Mangel, Folsäuremangel, Medikamenten-induziert (JAK-</a:t>
            </a:r>
            <a:r>
              <a:rPr lang="de-DE" sz="1800" dirty="0" err="1"/>
              <a:t>Inh</a:t>
            </a:r>
            <a:r>
              <a:rPr lang="de-DE" sz="1800" dirty="0"/>
              <a:t>, </a:t>
            </a:r>
            <a:r>
              <a:rPr lang="de-DE" sz="1800" dirty="0" err="1"/>
              <a:t>Azathioprine</a:t>
            </a:r>
            <a:r>
              <a:rPr lang="de-DE" sz="1800" dirty="0"/>
              <a:t>), hämolytisch</a:t>
            </a:r>
          </a:p>
          <a:p>
            <a:pPr lvl="1">
              <a:buFont typeface="Arial" panose="020B0604020202020204" pitchFamily="34" charset="0"/>
              <a:buChar char="•"/>
            </a:pPr>
            <a:endParaRPr lang="de-AT" dirty="0"/>
          </a:p>
          <a:p>
            <a:pPr>
              <a:buFont typeface="Arial" panose="020B0604020202020204" pitchFamily="34" charset="0"/>
              <a:buChar char="•"/>
            </a:pPr>
            <a:endParaRPr lang="de-AT" sz="3200" dirty="0"/>
          </a:p>
        </p:txBody>
      </p:sp>
    </p:spTree>
    <p:extLst>
      <p:ext uri="{BB962C8B-B14F-4D97-AF65-F5344CB8AC3E}">
        <p14:creationId xmlns:p14="http://schemas.microsoft.com/office/powerpoint/2010/main" val="1313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7C071B-561E-316F-9713-8C303F51DE4B}"/>
              </a:ext>
            </a:extLst>
          </p:cNvPr>
          <p:cNvSpPr>
            <a:spLocks noGrp="1"/>
          </p:cNvSpPr>
          <p:nvPr>
            <p:ph type="title"/>
          </p:nvPr>
        </p:nvSpPr>
        <p:spPr/>
        <p:txBody>
          <a:bodyPr/>
          <a:lstStyle/>
          <a:p>
            <a:r>
              <a:rPr lang="de-DE" sz="4400" dirty="0"/>
              <a:t>Regelmäßige Laborkontrollen bei CED</a:t>
            </a:r>
            <a:endParaRPr lang="de-AT" dirty="0"/>
          </a:p>
        </p:txBody>
      </p:sp>
      <p:sp>
        <p:nvSpPr>
          <p:cNvPr id="3" name="Inhaltsplatzhalter 2">
            <a:extLst>
              <a:ext uri="{FF2B5EF4-FFF2-40B4-BE49-F238E27FC236}">
                <a16:creationId xmlns:a16="http://schemas.microsoft.com/office/drawing/2014/main" id="{1C60D406-0FE2-5890-ABE8-8B4960D89B78}"/>
              </a:ext>
            </a:extLst>
          </p:cNvPr>
          <p:cNvSpPr>
            <a:spLocks noGrp="1"/>
          </p:cNvSpPr>
          <p:nvPr>
            <p:ph idx="1"/>
          </p:nvPr>
        </p:nvSpPr>
        <p:spPr/>
        <p:txBody>
          <a:bodyPr>
            <a:normAutofit/>
          </a:bodyPr>
          <a:lstStyle/>
          <a:p>
            <a:r>
              <a:rPr lang="de-DE" sz="2400" dirty="0"/>
              <a:t>In Remission</a:t>
            </a:r>
          </a:p>
          <a:p>
            <a:pPr lvl="1"/>
            <a:r>
              <a:rPr lang="de-DE" sz="2000" dirty="0"/>
              <a:t>Blutbild, CRP, Ferritin 1-2x/Jahr</a:t>
            </a:r>
          </a:p>
          <a:p>
            <a:pPr lvl="1"/>
            <a:endParaRPr lang="de-DE" sz="2000" dirty="0"/>
          </a:p>
          <a:p>
            <a:r>
              <a:rPr lang="de-DE" sz="2400" dirty="0"/>
              <a:t>Bei aktiver Erkrankung</a:t>
            </a:r>
          </a:p>
          <a:p>
            <a:pPr lvl="1"/>
            <a:r>
              <a:rPr lang="de-DE" sz="2000" dirty="0"/>
              <a:t>Blutbild, CRP, Ferritin zumindest alle 3 Monate</a:t>
            </a:r>
          </a:p>
          <a:p>
            <a:pPr lvl="1"/>
            <a:endParaRPr lang="de-DE" sz="2000" dirty="0"/>
          </a:p>
          <a:p>
            <a:r>
              <a:rPr lang="de-DE" sz="2400" dirty="0"/>
              <a:t>Bei </a:t>
            </a:r>
            <a:r>
              <a:rPr lang="de-DE" sz="2400" dirty="0" err="1"/>
              <a:t>Stp</a:t>
            </a:r>
            <a:r>
              <a:rPr lang="de-DE" sz="2400" dirty="0"/>
              <a:t> Dünndarmresektion, </a:t>
            </a:r>
            <a:r>
              <a:rPr lang="de-DE" sz="2400" dirty="0" err="1"/>
              <a:t>Stp</a:t>
            </a:r>
            <a:r>
              <a:rPr lang="de-DE" sz="2400" dirty="0"/>
              <a:t> </a:t>
            </a:r>
            <a:r>
              <a:rPr lang="de-DE" sz="2400" dirty="0" err="1"/>
              <a:t>Ileocoecalresektion</a:t>
            </a:r>
            <a:r>
              <a:rPr lang="de-DE" sz="2400" dirty="0"/>
              <a:t>, langstreckige Dünndarmerkrankung</a:t>
            </a:r>
          </a:p>
          <a:p>
            <a:pPr lvl="1"/>
            <a:r>
              <a:rPr lang="de-DE" sz="2000" dirty="0"/>
              <a:t>Zusätzlich Vitamin B12, Folsäure 1-2x/Jahr </a:t>
            </a:r>
            <a:endParaRPr lang="de-AT" sz="2000" dirty="0"/>
          </a:p>
          <a:p>
            <a:endParaRPr lang="de-AT" sz="3200" dirty="0"/>
          </a:p>
        </p:txBody>
      </p:sp>
    </p:spTree>
    <p:extLst>
      <p:ext uri="{BB962C8B-B14F-4D97-AF65-F5344CB8AC3E}">
        <p14:creationId xmlns:p14="http://schemas.microsoft.com/office/powerpoint/2010/main" val="520339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4FC1F5-A1D6-FF17-A470-82FBE6B46E11}"/>
              </a:ext>
            </a:extLst>
          </p:cNvPr>
          <p:cNvSpPr>
            <a:spLocks noGrp="1"/>
          </p:cNvSpPr>
          <p:nvPr>
            <p:ph type="title"/>
          </p:nvPr>
        </p:nvSpPr>
        <p:spPr/>
        <p:txBody>
          <a:bodyPr/>
          <a:lstStyle/>
          <a:p>
            <a:r>
              <a:rPr lang="de-DE" sz="4400" dirty="0"/>
              <a:t>Erweiterte Abklärung </a:t>
            </a:r>
            <a:endParaRPr lang="de-AT" dirty="0"/>
          </a:p>
        </p:txBody>
      </p:sp>
      <p:sp>
        <p:nvSpPr>
          <p:cNvPr id="3" name="Inhaltsplatzhalter 2">
            <a:extLst>
              <a:ext uri="{FF2B5EF4-FFF2-40B4-BE49-F238E27FC236}">
                <a16:creationId xmlns:a16="http://schemas.microsoft.com/office/drawing/2014/main" id="{066C611E-540B-5030-7F52-96E74441B28B}"/>
              </a:ext>
            </a:extLst>
          </p:cNvPr>
          <p:cNvSpPr>
            <a:spLocks noGrp="1"/>
          </p:cNvSpPr>
          <p:nvPr>
            <p:ph idx="1"/>
          </p:nvPr>
        </p:nvSpPr>
        <p:spPr/>
        <p:txBody>
          <a:bodyPr/>
          <a:lstStyle/>
          <a:p>
            <a:r>
              <a:rPr lang="de-DE" sz="2400" dirty="0"/>
              <a:t>Bei Anämie/Eisenmangel immer an aktive (subklinische) Entzündung denken und danach suchen</a:t>
            </a:r>
          </a:p>
          <a:p>
            <a:r>
              <a:rPr lang="de-DE" sz="2400" dirty="0"/>
              <a:t>Wenn kein typischer Eisenmangel vorliegt </a:t>
            </a:r>
          </a:p>
          <a:p>
            <a:endParaRPr lang="de-DE" sz="2000" dirty="0"/>
          </a:p>
          <a:p>
            <a:endParaRPr lang="de-DE" sz="2000" dirty="0"/>
          </a:p>
          <a:p>
            <a:endParaRPr lang="de-AT" dirty="0"/>
          </a:p>
        </p:txBody>
      </p:sp>
      <p:pic>
        <p:nvPicPr>
          <p:cNvPr id="4" name="Grafik 3">
            <a:extLst>
              <a:ext uri="{FF2B5EF4-FFF2-40B4-BE49-F238E27FC236}">
                <a16:creationId xmlns:a16="http://schemas.microsoft.com/office/drawing/2014/main" id="{AC09C894-38D9-8BCD-B173-BA744B87DF63}"/>
              </a:ext>
            </a:extLst>
          </p:cNvPr>
          <p:cNvPicPr>
            <a:picLocks noChangeAspect="1"/>
          </p:cNvPicPr>
          <p:nvPr/>
        </p:nvPicPr>
        <p:blipFill rotWithShape="1">
          <a:blip r:embed="rId2"/>
          <a:srcRect l="11010" t="27248" r="61651" b="15667"/>
          <a:stretch/>
        </p:blipFill>
        <p:spPr>
          <a:xfrm>
            <a:off x="48550" y="3123195"/>
            <a:ext cx="6405413" cy="3761569"/>
          </a:xfrm>
          <a:prstGeom prst="rect">
            <a:avLst/>
          </a:prstGeom>
        </p:spPr>
      </p:pic>
      <p:sp>
        <p:nvSpPr>
          <p:cNvPr id="5" name="Textfeld 4">
            <a:extLst>
              <a:ext uri="{FF2B5EF4-FFF2-40B4-BE49-F238E27FC236}">
                <a16:creationId xmlns:a16="http://schemas.microsoft.com/office/drawing/2014/main" id="{9CBC9BC5-1D8F-E8F6-A772-B44A492C63D8}"/>
              </a:ext>
            </a:extLst>
          </p:cNvPr>
          <p:cNvSpPr txBox="1"/>
          <p:nvPr/>
        </p:nvSpPr>
        <p:spPr>
          <a:xfrm>
            <a:off x="590855" y="5415795"/>
            <a:ext cx="2248249" cy="307777"/>
          </a:xfrm>
          <a:prstGeom prst="rect">
            <a:avLst/>
          </a:prstGeom>
          <a:noFill/>
        </p:spPr>
        <p:txBody>
          <a:bodyPr wrap="square" rtlCol="0">
            <a:spAutoFit/>
          </a:bodyPr>
          <a:lstStyle/>
          <a:p>
            <a:r>
              <a:rPr lang="de-DE" sz="1400" dirty="0" err="1"/>
              <a:t>Ecco</a:t>
            </a:r>
            <a:r>
              <a:rPr lang="de-DE" sz="1400" dirty="0"/>
              <a:t> Guideline 2015</a:t>
            </a:r>
            <a:endParaRPr lang="de-AT" sz="1400" dirty="0"/>
          </a:p>
        </p:txBody>
      </p:sp>
      <p:sp>
        <p:nvSpPr>
          <p:cNvPr id="6" name="Textfeld 5">
            <a:extLst>
              <a:ext uri="{FF2B5EF4-FFF2-40B4-BE49-F238E27FC236}">
                <a16:creationId xmlns:a16="http://schemas.microsoft.com/office/drawing/2014/main" id="{02E1B1BD-4973-8703-87DC-028E2F47EAE0}"/>
              </a:ext>
            </a:extLst>
          </p:cNvPr>
          <p:cNvSpPr txBox="1"/>
          <p:nvPr/>
        </p:nvSpPr>
        <p:spPr>
          <a:xfrm>
            <a:off x="5645888" y="3249653"/>
            <a:ext cx="6294474" cy="1754326"/>
          </a:xfrm>
          <a:prstGeom prst="rect">
            <a:avLst/>
          </a:prstGeom>
          <a:noFill/>
        </p:spPr>
        <p:txBody>
          <a:bodyPr wrap="square" rtlCol="0">
            <a:spAutoFit/>
          </a:bodyPr>
          <a:lstStyle/>
          <a:p>
            <a:pPr marL="742950" lvl="1" indent="-285750">
              <a:buFont typeface="Arial" panose="020B0604020202020204" pitchFamily="34" charset="0"/>
              <a:buChar char="•"/>
            </a:pPr>
            <a:r>
              <a:rPr lang="de-DE" sz="1800" dirty="0"/>
              <a:t>Ergänzendes Labor-</a:t>
            </a:r>
            <a:r>
              <a:rPr lang="de-DE" sz="1800" dirty="0" err="1"/>
              <a:t>Workup</a:t>
            </a:r>
            <a:r>
              <a:rPr lang="de-DE" sz="1800" dirty="0"/>
              <a:t> mittels Transferrin Sättigung, Vitamin B12, Folsäure, MCV</a:t>
            </a:r>
          </a:p>
          <a:p>
            <a:pPr marL="742950" lvl="1" indent="-285750">
              <a:buFont typeface="Arial" panose="020B0604020202020204" pitchFamily="34" charset="0"/>
              <a:buChar char="•"/>
            </a:pPr>
            <a:r>
              <a:rPr lang="de-DE" sz="1800" dirty="0"/>
              <a:t>Wenn dann weiterhin unklare Anämie: Kreatinin, LDH, </a:t>
            </a:r>
            <a:r>
              <a:rPr lang="de-DE" sz="1800" dirty="0" err="1"/>
              <a:t>Haptoglobin</a:t>
            </a:r>
            <a:r>
              <a:rPr lang="de-DE" sz="1800" dirty="0"/>
              <a:t>, Retikulozyten, solubler Transferrin Rezeptor (siehe Figure 1)</a:t>
            </a:r>
          </a:p>
          <a:p>
            <a:endParaRPr lang="de-AT" dirty="0"/>
          </a:p>
        </p:txBody>
      </p:sp>
    </p:spTree>
    <p:extLst>
      <p:ext uri="{BB962C8B-B14F-4D97-AF65-F5344CB8AC3E}">
        <p14:creationId xmlns:p14="http://schemas.microsoft.com/office/powerpoint/2010/main" val="1004872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ED9AA9F-2F0C-07B8-4B2C-9067C13A759D}"/>
              </a:ext>
            </a:extLst>
          </p:cNvPr>
          <p:cNvSpPr>
            <a:spLocks noGrp="1"/>
          </p:cNvSpPr>
          <p:nvPr>
            <p:ph type="title"/>
          </p:nvPr>
        </p:nvSpPr>
        <p:spPr/>
        <p:txBody>
          <a:bodyPr/>
          <a:lstStyle/>
          <a:p>
            <a:r>
              <a:rPr lang="de-DE" dirty="0"/>
              <a:t>Definitionen</a:t>
            </a:r>
            <a:endParaRPr lang="de-AT" dirty="0"/>
          </a:p>
        </p:txBody>
      </p:sp>
      <p:sp>
        <p:nvSpPr>
          <p:cNvPr id="3" name="Inhaltsplatzhalter 2">
            <a:extLst>
              <a:ext uri="{FF2B5EF4-FFF2-40B4-BE49-F238E27FC236}">
                <a16:creationId xmlns:a16="http://schemas.microsoft.com/office/drawing/2014/main" id="{87BCAD6F-6D72-BBAF-77B3-4BBFC6B2CEB8}"/>
              </a:ext>
            </a:extLst>
          </p:cNvPr>
          <p:cNvSpPr>
            <a:spLocks noGrp="1"/>
          </p:cNvSpPr>
          <p:nvPr>
            <p:ph idx="1"/>
          </p:nvPr>
        </p:nvSpPr>
        <p:spPr>
          <a:xfrm>
            <a:off x="838200" y="1761826"/>
            <a:ext cx="10515600" cy="4947315"/>
          </a:xfrm>
        </p:spPr>
        <p:txBody>
          <a:bodyPr>
            <a:normAutofit fontScale="62500" lnSpcReduction="20000"/>
          </a:bodyPr>
          <a:lstStyle/>
          <a:p>
            <a:r>
              <a:rPr lang="de-DE" sz="3800" dirty="0"/>
              <a:t>Laut WHO Anämie = Hämoglobin &lt;12 g/</a:t>
            </a:r>
            <a:r>
              <a:rPr lang="de-DE" sz="3800" dirty="0" err="1"/>
              <a:t>dL</a:t>
            </a:r>
            <a:r>
              <a:rPr lang="de-DE" sz="3800" dirty="0"/>
              <a:t> (Frauen) </a:t>
            </a:r>
            <a:r>
              <a:rPr lang="de-DE" sz="3800" dirty="0" err="1"/>
              <a:t>bzw</a:t>
            </a:r>
            <a:r>
              <a:rPr lang="de-DE" sz="3800" dirty="0"/>
              <a:t> &lt;13 g/</a:t>
            </a:r>
            <a:r>
              <a:rPr lang="de-DE" sz="3800" dirty="0" err="1"/>
              <a:t>dL</a:t>
            </a:r>
            <a:r>
              <a:rPr lang="de-DE" sz="3800" dirty="0"/>
              <a:t> (Männer)</a:t>
            </a:r>
          </a:p>
          <a:p>
            <a:endParaRPr lang="de-DE" sz="2900" dirty="0"/>
          </a:p>
          <a:p>
            <a:r>
              <a:rPr lang="de-DE" sz="3800" dirty="0"/>
              <a:t>Eisenmangel</a:t>
            </a:r>
          </a:p>
          <a:p>
            <a:pPr lvl="1"/>
            <a:r>
              <a:rPr lang="de-DE" sz="2600" dirty="0"/>
              <a:t>Ferritin &lt;30µg/L wenn CRP &lt;0.5mg/</a:t>
            </a:r>
            <a:r>
              <a:rPr lang="de-DE" sz="2600" dirty="0" err="1"/>
              <a:t>dL</a:t>
            </a:r>
            <a:r>
              <a:rPr lang="de-DE" sz="2600" dirty="0"/>
              <a:t> </a:t>
            </a:r>
            <a:r>
              <a:rPr lang="de-DE" sz="2600" dirty="0" err="1"/>
              <a:t>bzw</a:t>
            </a:r>
            <a:r>
              <a:rPr lang="de-DE" sz="2600" dirty="0"/>
              <a:t> Calprotectin &lt; 150mg/kg</a:t>
            </a:r>
          </a:p>
          <a:p>
            <a:pPr lvl="1"/>
            <a:r>
              <a:rPr lang="de-DE" sz="2600" dirty="0"/>
              <a:t>Ansonsten Ferritin &lt;100µg/L</a:t>
            </a:r>
          </a:p>
          <a:p>
            <a:pPr lvl="1"/>
            <a:endParaRPr lang="de-DE" sz="2600" dirty="0"/>
          </a:p>
          <a:p>
            <a:r>
              <a:rPr lang="de-DE" sz="3800" dirty="0"/>
              <a:t>Anämie der chronischen Erkrankung</a:t>
            </a:r>
          </a:p>
          <a:p>
            <a:pPr lvl="1"/>
            <a:r>
              <a:rPr lang="de-DE" sz="2600" dirty="0"/>
              <a:t>Laborchemisch oder klinisch Hinweis auf aktive Entzündung</a:t>
            </a:r>
          </a:p>
          <a:p>
            <a:pPr lvl="1"/>
            <a:r>
              <a:rPr lang="de-DE" sz="2600" dirty="0"/>
              <a:t>Ferritin &gt;100µg/L und Transferrin Sättigung &lt;20%</a:t>
            </a:r>
          </a:p>
          <a:p>
            <a:pPr lvl="1"/>
            <a:endParaRPr lang="de-DE" sz="2600" dirty="0"/>
          </a:p>
          <a:p>
            <a:r>
              <a:rPr lang="de-DE" sz="3800" dirty="0"/>
              <a:t>Ferritin 30-100µg/L und Transferrin Sättigung &lt;20% Mischform aus Eisenmangel und Anämie der chronischen Erkrankung</a:t>
            </a:r>
          </a:p>
          <a:p>
            <a:endParaRPr lang="de-DE" sz="2000" dirty="0"/>
          </a:p>
          <a:p>
            <a:endParaRPr lang="de-DE" sz="2000" dirty="0"/>
          </a:p>
          <a:p>
            <a:r>
              <a:rPr lang="de-DE" sz="2600" dirty="0"/>
              <a:t>Anmerkung: Falls der Hämoglobin bei Frauen zwischen 12-13g/</a:t>
            </a:r>
            <a:r>
              <a:rPr lang="de-DE" sz="2600" dirty="0" err="1"/>
              <a:t>dL</a:t>
            </a:r>
            <a:r>
              <a:rPr lang="de-DE" sz="2600" dirty="0"/>
              <a:t> (=  im Normalbereich) ist, kann es trotzdem häufig sein, dass dieser  Wert nach Eisensubstitution ansteigt. Dies weist darauf hin, dass der „individuelle normale“ Hämoglobinwert höher liegt und somit eigentlich ein Mangel auch bei einem vermeintlich normalen Hämoglobin vorliegt.</a:t>
            </a:r>
          </a:p>
          <a:p>
            <a:endParaRPr lang="de-AT" dirty="0"/>
          </a:p>
        </p:txBody>
      </p:sp>
    </p:spTree>
    <p:extLst>
      <p:ext uri="{BB962C8B-B14F-4D97-AF65-F5344CB8AC3E}">
        <p14:creationId xmlns:p14="http://schemas.microsoft.com/office/powerpoint/2010/main" val="113594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64AAFE-D64C-CE1B-8500-DCCB781F08B8}"/>
              </a:ext>
            </a:extLst>
          </p:cNvPr>
          <p:cNvSpPr>
            <a:spLocks noGrp="1"/>
          </p:cNvSpPr>
          <p:nvPr>
            <p:ph type="title"/>
          </p:nvPr>
        </p:nvSpPr>
        <p:spPr/>
        <p:txBody>
          <a:bodyPr/>
          <a:lstStyle/>
          <a:p>
            <a:r>
              <a:rPr lang="de-DE" dirty="0"/>
              <a:t>Therapie</a:t>
            </a:r>
            <a:endParaRPr lang="de-AT" dirty="0"/>
          </a:p>
        </p:txBody>
      </p:sp>
      <p:sp>
        <p:nvSpPr>
          <p:cNvPr id="3" name="Inhaltsplatzhalter 2">
            <a:extLst>
              <a:ext uri="{FF2B5EF4-FFF2-40B4-BE49-F238E27FC236}">
                <a16:creationId xmlns:a16="http://schemas.microsoft.com/office/drawing/2014/main" id="{DB5B8DC2-3C3D-149B-8FE3-92ED4F115A4B}"/>
              </a:ext>
            </a:extLst>
          </p:cNvPr>
          <p:cNvSpPr>
            <a:spLocks noGrp="1"/>
          </p:cNvSpPr>
          <p:nvPr>
            <p:ph idx="1"/>
          </p:nvPr>
        </p:nvSpPr>
        <p:spPr>
          <a:xfrm>
            <a:off x="838200" y="1825624"/>
            <a:ext cx="10515600" cy="4915417"/>
          </a:xfrm>
        </p:spPr>
        <p:txBody>
          <a:bodyPr>
            <a:normAutofit lnSpcReduction="10000"/>
          </a:bodyPr>
          <a:lstStyle/>
          <a:p>
            <a:r>
              <a:rPr lang="de-DE" sz="2400" dirty="0"/>
              <a:t>Eisensubstitution bei allen Patienten mit Eisenmangelanämie empfehlen</a:t>
            </a:r>
          </a:p>
          <a:p>
            <a:pPr lvl="1"/>
            <a:r>
              <a:rPr lang="de-DE" sz="2000" dirty="0"/>
              <a:t>Patienten mit Eisenmangel ohne Anämie Therapie anbieten je nach Symptomen und klinischer Gesamtsituation</a:t>
            </a:r>
          </a:p>
          <a:p>
            <a:pPr lvl="1"/>
            <a:endParaRPr lang="de-DE" sz="2000" dirty="0"/>
          </a:p>
          <a:p>
            <a:r>
              <a:rPr lang="de-DE" sz="2400" dirty="0"/>
              <a:t>Intravenöses Eisen als Erstlinientherapie</a:t>
            </a:r>
          </a:p>
          <a:p>
            <a:pPr lvl="1"/>
            <a:r>
              <a:rPr lang="de-DE" sz="2000" dirty="0"/>
              <a:t>Bei aktiver Erkrankung, Hämoglobin &lt;10 g/</a:t>
            </a:r>
            <a:r>
              <a:rPr lang="de-DE" sz="2000" dirty="0" err="1"/>
              <a:t>dL</a:t>
            </a:r>
            <a:r>
              <a:rPr lang="de-DE" sz="2000" dirty="0"/>
              <a:t>, Unverträglichkeit oder Unwirksamkeit orales Eisen und bei Therapie mit „</a:t>
            </a:r>
            <a:r>
              <a:rPr lang="de-DE" sz="2000" dirty="0" err="1"/>
              <a:t>Erythropoiesis-stimulating</a:t>
            </a:r>
            <a:r>
              <a:rPr lang="de-DE" sz="2000" dirty="0"/>
              <a:t> </a:t>
            </a:r>
            <a:r>
              <a:rPr lang="de-DE" sz="2000" dirty="0" err="1"/>
              <a:t>agents</a:t>
            </a:r>
            <a:r>
              <a:rPr lang="de-DE" sz="2000" dirty="0"/>
              <a:t>“</a:t>
            </a:r>
          </a:p>
          <a:p>
            <a:pPr lvl="1"/>
            <a:endParaRPr lang="de-DE" sz="2000" dirty="0"/>
          </a:p>
          <a:p>
            <a:r>
              <a:rPr lang="de-DE" sz="2400" dirty="0"/>
              <a:t>Orales Eisen</a:t>
            </a:r>
          </a:p>
          <a:p>
            <a:pPr lvl="1"/>
            <a:r>
              <a:rPr lang="de-DE" sz="2000" dirty="0"/>
              <a:t>Bei milder Anämie, in Remission und bei guter Verträglichkeit</a:t>
            </a:r>
          </a:p>
          <a:p>
            <a:pPr lvl="1"/>
            <a:endParaRPr lang="de-DE" sz="2000" dirty="0"/>
          </a:p>
          <a:p>
            <a:r>
              <a:rPr lang="de-DE" sz="2400" dirty="0" err="1"/>
              <a:t>Erythropoiesis</a:t>
            </a:r>
            <a:r>
              <a:rPr lang="de-DE" sz="2400" dirty="0"/>
              <a:t>-stimulation </a:t>
            </a:r>
            <a:r>
              <a:rPr lang="de-DE" sz="2400" dirty="0" err="1"/>
              <a:t>Agents</a:t>
            </a:r>
            <a:r>
              <a:rPr lang="de-DE" sz="2400" dirty="0"/>
              <a:t> bei Anämie der chronischen Erkrankung mit unzureichendem Ansprechen auf intravenöses Eisen (Ziel Hämoglobin nicht über 12 g/</a:t>
            </a:r>
            <a:r>
              <a:rPr lang="de-DE" sz="2400" dirty="0" err="1"/>
              <a:t>dL</a:t>
            </a:r>
            <a:r>
              <a:rPr lang="de-DE" sz="2400" dirty="0"/>
              <a:t>) </a:t>
            </a:r>
          </a:p>
          <a:p>
            <a:endParaRPr lang="de-DE" sz="2400" dirty="0"/>
          </a:p>
          <a:p>
            <a:endParaRPr lang="de-AT" sz="2400" dirty="0"/>
          </a:p>
          <a:p>
            <a:endParaRPr lang="de-AT" sz="3200" dirty="0"/>
          </a:p>
        </p:txBody>
      </p:sp>
    </p:spTree>
    <p:extLst>
      <p:ext uri="{BB962C8B-B14F-4D97-AF65-F5344CB8AC3E}">
        <p14:creationId xmlns:p14="http://schemas.microsoft.com/office/powerpoint/2010/main" val="2318830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62FCC9-B592-4C0E-7BA4-466CA0CE71CE}"/>
              </a:ext>
            </a:extLst>
          </p:cNvPr>
          <p:cNvSpPr>
            <a:spLocks noGrp="1"/>
          </p:cNvSpPr>
          <p:nvPr>
            <p:ph type="title"/>
          </p:nvPr>
        </p:nvSpPr>
        <p:spPr/>
        <p:txBody>
          <a:bodyPr/>
          <a:lstStyle/>
          <a:p>
            <a:r>
              <a:rPr lang="de-DE" dirty="0"/>
              <a:t>Dosis Eisensubstitution</a:t>
            </a:r>
            <a:endParaRPr lang="de-AT" dirty="0"/>
          </a:p>
        </p:txBody>
      </p:sp>
      <p:sp>
        <p:nvSpPr>
          <p:cNvPr id="3" name="Inhaltsplatzhalter 2">
            <a:extLst>
              <a:ext uri="{FF2B5EF4-FFF2-40B4-BE49-F238E27FC236}">
                <a16:creationId xmlns:a16="http://schemas.microsoft.com/office/drawing/2014/main" id="{914DB109-0BB1-26D5-BCE0-A0CC3877292C}"/>
              </a:ext>
            </a:extLst>
          </p:cNvPr>
          <p:cNvSpPr>
            <a:spLocks noGrp="1"/>
          </p:cNvSpPr>
          <p:nvPr>
            <p:ph idx="1"/>
          </p:nvPr>
        </p:nvSpPr>
        <p:spPr/>
        <p:txBody>
          <a:bodyPr>
            <a:normAutofit/>
          </a:bodyPr>
          <a:lstStyle/>
          <a:p>
            <a:r>
              <a:rPr lang="de-DE" sz="2400" dirty="0"/>
              <a:t>Intravenöse Therapie:</a:t>
            </a:r>
          </a:p>
          <a:p>
            <a:pPr lvl="1"/>
            <a:r>
              <a:rPr lang="de-DE" sz="2000" dirty="0"/>
              <a:t>Vereinfachtes Dosis-Schema (Ecco Leitlinie 2015)</a:t>
            </a:r>
          </a:p>
          <a:p>
            <a:pPr marL="0" indent="0">
              <a:buNone/>
            </a:pPr>
            <a:endParaRPr lang="de-DE" sz="2400" dirty="0"/>
          </a:p>
          <a:p>
            <a:endParaRPr lang="de-DE" sz="2400" dirty="0"/>
          </a:p>
          <a:p>
            <a:r>
              <a:rPr lang="de-DE" sz="2400" dirty="0"/>
              <a:t>Orales Eisen</a:t>
            </a:r>
          </a:p>
          <a:p>
            <a:pPr lvl="1"/>
            <a:r>
              <a:rPr lang="de-DE" sz="2000" dirty="0"/>
              <a:t>Möglichst niedrig dosiert, einmal pro Tag (oder alle 2 Tage), kein retardiertes Präparat! (Resorption nur im Duodenum und oberen Jejunum)</a:t>
            </a:r>
          </a:p>
          <a:p>
            <a:pPr lvl="1"/>
            <a:r>
              <a:rPr lang="de-DE" sz="2000" dirty="0"/>
              <a:t>Ansprechen und Verträglichkeit nach 4 Wochen überprüfen und </a:t>
            </a:r>
            <a:r>
              <a:rPr lang="de-DE" sz="2000" dirty="0" err="1"/>
              <a:t>gegebenfalls</a:t>
            </a:r>
            <a:r>
              <a:rPr lang="de-DE" sz="2000" dirty="0"/>
              <a:t> auf ein intravenöses Präparat wechseln</a:t>
            </a:r>
            <a:endParaRPr lang="de-AT" sz="2000" dirty="0"/>
          </a:p>
          <a:p>
            <a:endParaRPr lang="de-AT" sz="3200" dirty="0"/>
          </a:p>
        </p:txBody>
      </p:sp>
    </p:spTree>
    <p:extLst>
      <p:ext uri="{BB962C8B-B14F-4D97-AF65-F5344CB8AC3E}">
        <p14:creationId xmlns:p14="http://schemas.microsoft.com/office/powerpoint/2010/main" val="3438764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C266A-AC2B-4151-B893-46C3C96B6A05}"/>
              </a:ext>
            </a:extLst>
          </p:cNvPr>
          <p:cNvSpPr>
            <a:spLocks noGrp="1"/>
          </p:cNvSpPr>
          <p:nvPr>
            <p:ph type="title"/>
          </p:nvPr>
        </p:nvSpPr>
        <p:spPr/>
        <p:txBody>
          <a:bodyPr/>
          <a:lstStyle/>
          <a:p>
            <a:r>
              <a:rPr lang="de-DE" dirty="0"/>
              <a:t>Orale Eisenpräparate </a:t>
            </a:r>
            <a:endParaRPr lang="de-AT" dirty="0"/>
          </a:p>
        </p:txBody>
      </p:sp>
      <p:sp>
        <p:nvSpPr>
          <p:cNvPr id="6" name="Textfeld 5">
            <a:extLst>
              <a:ext uri="{FF2B5EF4-FFF2-40B4-BE49-F238E27FC236}">
                <a16:creationId xmlns:a16="http://schemas.microsoft.com/office/drawing/2014/main" id="{057A8920-BA10-42A4-A657-8FC1040D2837}"/>
              </a:ext>
            </a:extLst>
          </p:cNvPr>
          <p:cNvSpPr txBox="1"/>
          <p:nvPr/>
        </p:nvSpPr>
        <p:spPr>
          <a:xfrm>
            <a:off x="1766370" y="4936048"/>
            <a:ext cx="2836003" cy="276999"/>
          </a:xfrm>
          <a:prstGeom prst="rect">
            <a:avLst/>
          </a:prstGeom>
          <a:noFill/>
        </p:spPr>
        <p:txBody>
          <a:bodyPr wrap="square" rtlCol="0">
            <a:spAutoFit/>
          </a:bodyPr>
          <a:lstStyle/>
          <a:p>
            <a:r>
              <a:rPr lang="de-DE" sz="1200" dirty="0"/>
              <a:t>Auswahl an Präparaten. Stand März 2024</a:t>
            </a:r>
            <a:endParaRPr lang="de-AT" sz="1200" dirty="0"/>
          </a:p>
        </p:txBody>
      </p:sp>
      <p:graphicFrame>
        <p:nvGraphicFramePr>
          <p:cNvPr id="8" name="Inhaltsplatzhalter 4">
            <a:extLst>
              <a:ext uri="{FF2B5EF4-FFF2-40B4-BE49-F238E27FC236}">
                <a16:creationId xmlns:a16="http://schemas.microsoft.com/office/drawing/2014/main" id="{9EBD4791-B533-40F2-907D-34341D35E62F}"/>
              </a:ext>
            </a:extLst>
          </p:cNvPr>
          <p:cNvGraphicFramePr>
            <a:graphicFrameLocks/>
          </p:cNvGraphicFramePr>
          <p:nvPr/>
        </p:nvGraphicFramePr>
        <p:xfrm>
          <a:off x="1766370" y="1760220"/>
          <a:ext cx="8659261" cy="2966720"/>
        </p:xfrm>
        <a:graphic>
          <a:graphicData uri="http://schemas.openxmlformats.org/drawingml/2006/table">
            <a:tbl>
              <a:tblPr firstRow="1" bandRow="1">
                <a:tableStyleId>{5C22544A-7EE6-4342-B048-85BDC9FD1C3A}</a:tableStyleId>
              </a:tblPr>
              <a:tblGrid>
                <a:gridCol w="2436876">
                  <a:extLst>
                    <a:ext uri="{9D8B030D-6E8A-4147-A177-3AD203B41FA5}">
                      <a16:colId xmlns:a16="http://schemas.microsoft.com/office/drawing/2014/main" val="1198626539"/>
                    </a:ext>
                  </a:extLst>
                </a:gridCol>
                <a:gridCol w="2326386">
                  <a:extLst>
                    <a:ext uri="{9D8B030D-6E8A-4147-A177-3AD203B41FA5}">
                      <a16:colId xmlns:a16="http://schemas.microsoft.com/office/drawing/2014/main" val="2340800602"/>
                    </a:ext>
                  </a:extLst>
                </a:gridCol>
                <a:gridCol w="1737932">
                  <a:extLst>
                    <a:ext uri="{9D8B030D-6E8A-4147-A177-3AD203B41FA5}">
                      <a16:colId xmlns:a16="http://schemas.microsoft.com/office/drawing/2014/main" val="3264923222"/>
                    </a:ext>
                  </a:extLst>
                </a:gridCol>
                <a:gridCol w="2158067">
                  <a:extLst>
                    <a:ext uri="{9D8B030D-6E8A-4147-A177-3AD203B41FA5}">
                      <a16:colId xmlns:a16="http://schemas.microsoft.com/office/drawing/2014/main" val="1556676767"/>
                    </a:ext>
                  </a:extLst>
                </a:gridCol>
              </a:tblGrid>
              <a:tr h="370840">
                <a:tc>
                  <a:txBody>
                    <a:bodyPr/>
                    <a:lstStyle/>
                    <a:p>
                      <a:r>
                        <a:rPr lang="de-DE" sz="1600" dirty="0"/>
                        <a:t>Handelsname</a:t>
                      </a:r>
                      <a:endParaRPr lang="de-AT" sz="1600" dirty="0"/>
                    </a:p>
                  </a:txBody>
                  <a:tcPr/>
                </a:tc>
                <a:tc>
                  <a:txBody>
                    <a:bodyPr/>
                    <a:lstStyle/>
                    <a:p>
                      <a:r>
                        <a:rPr lang="de-DE" sz="1600" dirty="0"/>
                        <a:t>Inhaltsstoff</a:t>
                      </a:r>
                      <a:endParaRPr lang="de-AT" sz="1600" dirty="0"/>
                    </a:p>
                  </a:txBody>
                  <a:tcPr/>
                </a:tc>
                <a:tc>
                  <a:txBody>
                    <a:bodyPr/>
                    <a:lstStyle/>
                    <a:p>
                      <a:r>
                        <a:rPr lang="de-DE" sz="1600" dirty="0"/>
                        <a:t>Elementares Eisen</a:t>
                      </a:r>
                      <a:endParaRPr lang="de-AT" sz="1600" dirty="0"/>
                    </a:p>
                  </a:txBody>
                  <a:tcPr/>
                </a:tc>
                <a:tc>
                  <a:txBody>
                    <a:bodyPr/>
                    <a:lstStyle/>
                    <a:p>
                      <a:r>
                        <a:rPr lang="de-DE" sz="1600" dirty="0"/>
                        <a:t>Kommentare</a:t>
                      </a:r>
                      <a:endParaRPr lang="de-AT" sz="1600" dirty="0"/>
                    </a:p>
                  </a:txBody>
                  <a:tcPr/>
                </a:tc>
                <a:extLst>
                  <a:ext uri="{0D108BD9-81ED-4DB2-BD59-A6C34878D82A}">
                    <a16:rowId xmlns:a16="http://schemas.microsoft.com/office/drawing/2014/main" val="2819365306"/>
                  </a:ext>
                </a:extLst>
              </a:tr>
              <a:tr h="370840">
                <a:tc>
                  <a:txBody>
                    <a:bodyPr/>
                    <a:lstStyle/>
                    <a:p>
                      <a:r>
                        <a:rPr lang="de-DE" sz="1600" dirty="0" err="1"/>
                        <a:t>Feraccru</a:t>
                      </a:r>
                      <a:endParaRPr lang="de-AT" sz="1600" dirty="0"/>
                    </a:p>
                  </a:txBody>
                  <a:tcPr/>
                </a:tc>
                <a:tc>
                  <a:txBody>
                    <a:bodyPr/>
                    <a:lstStyle/>
                    <a:p>
                      <a:r>
                        <a:rPr lang="de-DE" sz="1600" dirty="0"/>
                        <a:t>Eisen(III)-</a:t>
                      </a:r>
                      <a:r>
                        <a:rPr lang="de-DE" sz="1600" dirty="0" err="1"/>
                        <a:t>Maltol</a:t>
                      </a:r>
                      <a:endParaRPr lang="de-AT" sz="1600" dirty="0"/>
                    </a:p>
                  </a:txBody>
                  <a:tcPr/>
                </a:tc>
                <a:tc>
                  <a:txBody>
                    <a:bodyPr/>
                    <a:lstStyle/>
                    <a:p>
                      <a:r>
                        <a:rPr lang="de-DE" sz="1600" dirty="0"/>
                        <a:t>30mg</a:t>
                      </a:r>
                      <a:endParaRPr lang="de-AT" sz="1600" dirty="0"/>
                    </a:p>
                  </a:txBody>
                  <a:tcPr/>
                </a:tc>
                <a:tc>
                  <a:txBody>
                    <a:bodyPr/>
                    <a:lstStyle/>
                    <a:p>
                      <a:r>
                        <a:rPr lang="de-DE" sz="1600" dirty="0"/>
                        <a:t>3-wertiges Eisen</a:t>
                      </a:r>
                      <a:endParaRPr lang="de-AT" sz="1600" dirty="0"/>
                    </a:p>
                  </a:txBody>
                  <a:tcPr/>
                </a:tc>
                <a:extLst>
                  <a:ext uri="{0D108BD9-81ED-4DB2-BD59-A6C34878D82A}">
                    <a16:rowId xmlns:a16="http://schemas.microsoft.com/office/drawing/2014/main" val="933131421"/>
                  </a:ext>
                </a:extLst>
              </a:tr>
              <a:tr h="370840">
                <a:tc>
                  <a:txBody>
                    <a:bodyPr/>
                    <a:lstStyle/>
                    <a:p>
                      <a:r>
                        <a:rPr lang="de-DE" sz="1600" dirty="0" err="1"/>
                        <a:t>Ferretab</a:t>
                      </a:r>
                      <a:endParaRPr lang="de-AT" sz="1600" dirty="0"/>
                    </a:p>
                  </a:txBody>
                  <a:tcPr/>
                </a:tc>
                <a:tc>
                  <a:txBody>
                    <a:bodyPr/>
                    <a:lstStyle/>
                    <a:p>
                      <a:r>
                        <a:rPr lang="de-DE" sz="1600" dirty="0"/>
                        <a:t>Eisen(II)-Fumarat</a:t>
                      </a:r>
                      <a:endParaRPr lang="de-AT" sz="1600" dirty="0"/>
                    </a:p>
                  </a:txBody>
                  <a:tcPr/>
                </a:tc>
                <a:tc>
                  <a:txBody>
                    <a:bodyPr/>
                    <a:lstStyle/>
                    <a:p>
                      <a:r>
                        <a:rPr lang="de-DE" sz="1600" dirty="0"/>
                        <a:t>100mg</a:t>
                      </a:r>
                      <a:endParaRPr lang="de-AT" sz="1600" dirty="0"/>
                    </a:p>
                  </a:txBody>
                  <a:tcPr/>
                </a:tc>
                <a:tc>
                  <a:txBody>
                    <a:bodyPr/>
                    <a:lstStyle/>
                    <a:p>
                      <a:r>
                        <a:rPr lang="de-DE" sz="1600" dirty="0"/>
                        <a:t>Enthält Ascorbinsäure</a:t>
                      </a:r>
                      <a:endParaRPr lang="de-AT" sz="1600" dirty="0"/>
                    </a:p>
                  </a:txBody>
                  <a:tcPr/>
                </a:tc>
                <a:extLst>
                  <a:ext uri="{0D108BD9-81ED-4DB2-BD59-A6C34878D82A}">
                    <a16:rowId xmlns:a16="http://schemas.microsoft.com/office/drawing/2014/main" val="4110502798"/>
                  </a:ext>
                </a:extLst>
              </a:tr>
              <a:tr h="370840">
                <a:tc>
                  <a:txBody>
                    <a:bodyPr/>
                    <a:lstStyle/>
                    <a:p>
                      <a:r>
                        <a:rPr lang="de-DE" sz="1600" dirty="0" err="1"/>
                        <a:t>Ferrogradumet</a:t>
                      </a:r>
                      <a:endParaRPr lang="de-A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Eisen(II)-Sulfat</a:t>
                      </a:r>
                      <a:endParaRPr lang="de-AT" sz="1600" dirty="0"/>
                    </a:p>
                  </a:txBody>
                  <a:tcPr/>
                </a:tc>
                <a:tc>
                  <a:txBody>
                    <a:bodyPr/>
                    <a:lstStyle/>
                    <a:p>
                      <a:r>
                        <a:rPr lang="de-DE" sz="1600" dirty="0"/>
                        <a:t>105mg</a:t>
                      </a:r>
                      <a:endParaRPr lang="de-AT" sz="1600" dirty="0"/>
                    </a:p>
                  </a:txBody>
                  <a:tcPr/>
                </a:tc>
                <a:tc>
                  <a:txBody>
                    <a:bodyPr/>
                    <a:lstStyle/>
                    <a:p>
                      <a:endParaRPr lang="de-AT" sz="1600"/>
                    </a:p>
                  </a:txBody>
                  <a:tcPr/>
                </a:tc>
                <a:extLst>
                  <a:ext uri="{0D108BD9-81ED-4DB2-BD59-A6C34878D82A}">
                    <a16:rowId xmlns:a16="http://schemas.microsoft.com/office/drawing/2014/main" val="19389487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Ferrum Hausmann Tropfen</a:t>
                      </a:r>
                      <a:endParaRPr lang="de-A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Eisen(III)-</a:t>
                      </a:r>
                      <a:r>
                        <a:rPr lang="de-DE" sz="1600" dirty="0" err="1"/>
                        <a:t>Carboxymaltose</a:t>
                      </a:r>
                      <a:endParaRPr lang="de-AT"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600" dirty="0"/>
                        <a:t>1 Tropfen=2.5mg</a:t>
                      </a:r>
                      <a:endParaRPr lang="de-AT" sz="1600" dirty="0"/>
                    </a:p>
                  </a:txBody>
                  <a:tcPr/>
                </a:tc>
                <a:tc>
                  <a:txBody>
                    <a:bodyPr/>
                    <a:lstStyle/>
                    <a:p>
                      <a:r>
                        <a:rPr lang="de-DE" sz="1600" dirty="0"/>
                        <a:t>Import aus Deutschland</a:t>
                      </a:r>
                      <a:endParaRPr lang="de-AT" sz="1600" dirty="0"/>
                    </a:p>
                  </a:txBody>
                  <a:tcPr/>
                </a:tc>
                <a:extLst>
                  <a:ext uri="{0D108BD9-81ED-4DB2-BD59-A6C34878D82A}">
                    <a16:rowId xmlns:a16="http://schemas.microsoft.com/office/drawing/2014/main" val="1699274209"/>
                  </a:ext>
                </a:extLst>
              </a:tr>
              <a:tr h="370840">
                <a:tc>
                  <a:txBody>
                    <a:bodyPr/>
                    <a:lstStyle/>
                    <a:p>
                      <a:r>
                        <a:rPr lang="de-DE" sz="1600" dirty="0" err="1"/>
                        <a:t>Lösferron</a:t>
                      </a:r>
                      <a:r>
                        <a:rPr lang="de-DE" sz="1600" dirty="0"/>
                        <a:t> forte</a:t>
                      </a:r>
                      <a:endParaRPr lang="de-AT" sz="1600" dirty="0"/>
                    </a:p>
                  </a:txBody>
                  <a:tcPr/>
                </a:tc>
                <a:tc>
                  <a:txBody>
                    <a:bodyPr/>
                    <a:lstStyle/>
                    <a:p>
                      <a:r>
                        <a:rPr lang="de-DE" sz="1600" dirty="0"/>
                        <a:t>Eisen(II)-Gluconat</a:t>
                      </a:r>
                      <a:endParaRPr lang="de-AT" sz="1600" dirty="0"/>
                    </a:p>
                  </a:txBody>
                  <a:tcPr/>
                </a:tc>
                <a:tc>
                  <a:txBody>
                    <a:bodyPr/>
                    <a:lstStyle/>
                    <a:p>
                      <a:r>
                        <a:rPr lang="de-DE" sz="1600" dirty="0"/>
                        <a:t>80.5mg</a:t>
                      </a:r>
                      <a:endParaRPr lang="de-AT" sz="1600" dirty="0"/>
                    </a:p>
                  </a:txBody>
                  <a:tcPr/>
                </a:tc>
                <a:tc>
                  <a:txBody>
                    <a:bodyPr/>
                    <a:lstStyle/>
                    <a:p>
                      <a:r>
                        <a:rPr lang="de-DE" sz="1600" dirty="0"/>
                        <a:t>Enthält Ascorbinsäure</a:t>
                      </a:r>
                      <a:endParaRPr lang="de-AT" sz="1600" dirty="0"/>
                    </a:p>
                  </a:txBody>
                  <a:tcPr/>
                </a:tc>
                <a:extLst>
                  <a:ext uri="{0D108BD9-81ED-4DB2-BD59-A6C34878D82A}">
                    <a16:rowId xmlns:a16="http://schemas.microsoft.com/office/drawing/2014/main" val="1231576728"/>
                  </a:ext>
                </a:extLst>
              </a:tr>
              <a:tr h="370840">
                <a:tc gridSpan="4">
                  <a:txBody>
                    <a:bodyPr/>
                    <a:lstStyle/>
                    <a:p>
                      <a:r>
                        <a:rPr lang="de-DE" sz="1600" dirty="0"/>
                        <a:t>Nahrungsergänzungsmittel (Auswahl)</a:t>
                      </a:r>
                      <a:endParaRPr lang="de-AT" sz="1600" dirty="0"/>
                    </a:p>
                  </a:txBody>
                  <a:tcPr/>
                </a:tc>
                <a:tc hMerge="1">
                  <a:txBody>
                    <a:bodyPr/>
                    <a:lstStyle/>
                    <a:p>
                      <a:endParaRPr lang="de-AT" sz="1600" dirty="0"/>
                    </a:p>
                  </a:txBody>
                  <a:tcPr/>
                </a:tc>
                <a:tc hMerge="1">
                  <a:txBody>
                    <a:bodyPr/>
                    <a:lstStyle/>
                    <a:p>
                      <a:endParaRPr lang="de-AT" sz="1600" dirty="0"/>
                    </a:p>
                  </a:txBody>
                  <a:tcPr/>
                </a:tc>
                <a:tc hMerge="1">
                  <a:txBody>
                    <a:bodyPr/>
                    <a:lstStyle/>
                    <a:p>
                      <a:endParaRPr lang="de-AT" sz="1600" dirty="0"/>
                    </a:p>
                  </a:txBody>
                  <a:tcPr/>
                </a:tc>
                <a:extLst>
                  <a:ext uri="{0D108BD9-81ED-4DB2-BD59-A6C34878D82A}">
                    <a16:rowId xmlns:a16="http://schemas.microsoft.com/office/drawing/2014/main" val="1719948066"/>
                  </a:ext>
                </a:extLst>
              </a:tr>
              <a:tr h="370840">
                <a:tc>
                  <a:txBody>
                    <a:bodyPr/>
                    <a:lstStyle/>
                    <a:p>
                      <a:r>
                        <a:rPr lang="de-DE" sz="1600" dirty="0" err="1"/>
                        <a:t>Oleovital</a:t>
                      </a:r>
                      <a:r>
                        <a:rPr lang="de-DE" sz="1600" dirty="0"/>
                        <a:t> Eisen Forte</a:t>
                      </a:r>
                      <a:endParaRPr lang="de-AT" sz="1600" dirty="0"/>
                    </a:p>
                  </a:txBody>
                  <a:tcPr/>
                </a:tc>
                <a:tc>
                  <a:txBody>
                    <a:bodyPr/>
                    <a:lstStyle/>
                    <a:p>
                      <a:r>
                        <a:rPr lang="de-DE" sz="1600" dirty="0"/>
                        <a:t>Eisen(III)-Pyrophosphat</a:t>
                      </a:r>
                      <a:endParaRPr lang="de-AT" sz="1600" dirty="0"/>
                    </a:p>
                  </a:txBody>
                  <a:tcPr/>
                </a:tc>
                <a:tc>
                  <a:txBody>
                    <a:bodyPr/>
                    <a:lstStyle/>
                    <a:p>
                      <a:r>
                        <a:rPr lang="de-DE" sz="1600" dirty="0"/>
                        <a:t>30mg</a:t>
                      </a:r>
                      <a:endParaRPr lang="de-AT" sz="1600" dirty="0"/>
                    </a:p>
                  </a:txBody>
                  <a:tcPr/>
                </a:tc>
                <a:tc>
                  <a:txBody>
                    <a:bodyPr/>
                    <a:lstStyle/>
                    <a:p>
                      <a:r>
                        <a:rPr lang="de-DE" sz="1600" dirty="0" err="1"/>
                        <a:t>Sucrosomales</a:t>
                      </a:r>
                      <a:r>
                        <a:rPr lang="de-DE" sz="1600" dirty="0"/>
                        <a:t> Eisen</a:t>
                      </a:r>
                      <a:endParaRPr lang="de-AT" sz="1600" dirty="0"/>
                    </a:p>
                  </a:txBody>
                  <a:tcPr/>
                </a:tc>
                <a:extLst>
                  <a:ext uri="{0D108BD9-81ED-4DB2-BD59-A6C34878D82A}">
                    <a16:rowId xmlns:a16="http://schemas.microsoft.com/office/drawing/2014/main" val="3231725400"/>
                  </a:ext>
                </a:extLst>
              </a:tr>
            </a:tbl>
          </a:graphicData>
        </a:graphic>
      </p:graphicFrame>
    </p:spTree>
    <p:extLst>
      <p:ext uri="{BB962C8B-B14F-4D97-AF65-F5344CB8AC3E}">
        <p14:creationId xmlns:p14="http://schemas.microsoft.com/office/powerpoint/2010/main" val="2216986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6F15B7-1277-4502-A3DB-4DE6745B6CBF}"/>
              </a:ext>
            </a:extLst>
          </p:cNvPr>
          <p:cNvSpPr>
            <a:spLocks noGrp="1"/>
          </p:cNvSpPr>
          <p:nvPr>
            <p:ph type="title"/>
          </p:nvPr>
        </p:nvSpPr>
        <p:spPr/>
        <p:txBody>
          <a:bodyPr/>
          <a:lstStyle/>
          <a:p>
            <a:r>
              <a:rPr lang="de-DE" dirty="0"/>
              <a:t>Intravenöse Eisenpräparate</a:t>
            </a:r>
            <a:endParaRPr lang="de-AT" dirty="0"/>
          </a:p>
        </p:txBody>
      </p:sp>
      <p:graphicFrame>
        <p:nvGraphicFramePr>
          <p:cNvPr id="5" name="Inhaltsplatzhalter 4">
            <a:extLst>
              <a:ext uri="{FF2B5EF4-FFF2-40B4-BE49-F238E27FC236}">
                <a16:creationId xmlns:a16="http://schemas.microsoft.com/office/drawing/2014/main" id="{B5296100-A358-49A4-8A38-130E36BEEE4E}"/>
              </a:ext>
            </a:extLst>
          </p:cNvPr>
          <p:cNvGraphicFramePr>
            <a:graphicFrameLocks/>
          </p:cNvGraphicFramePr>
          <p:nvPr/>
        </p:nvGraphicFramePr>
        <p:xfrm>
          <a:off x="1733293" y="1500203"/>
          <a:ext cx="8829933" cy="2868153"/>
        </p:xfrm>
        <a:graphic>
          <a:graphicData uri="http://schemas.openxmlformats.org/drawingml/2006/table">
            <a:tbl>
              <a:tblPr firstRow="1" bandRow="1">
                <a:tableStyleId>{5C22544A-7EE6-4342-B048-85BDC9FD1C3A}</a:tableStyleId>
              </a:tblPr>
              <a:tblGrid>
                <a:gridCol w="1124208">
                  <a:extLst>
                    <a:ext uri="{9D8B030D-6E8A-4147-A177-3AD203B41FA5}">
                      <a16:colId xmlns:a16="http://schemas.microsoft.com/office/drawing/2014/main" val="1198626539"/>
                    </a:ext>
                  </a:extLst>
                </a:gridCol>
                <a:gridCol w="1590675">
                  <a:extLst>
                    <a:ext uri="{9D8B030D-6E8A-4147-A177-3AD203B41FA5}">
                      <a16:colId xmlns:a16="http://schemas.microsoft.com/office/drawing/2014/main" val="2340800602"/>
                    </a:ext>
                  </a:extLst>
                </a:gridCol>
                <a:gridCol w="1687731">
                  <a:extLst>
                    <a:ext uri="{9D8B030D-6E8A-4147-A177-3AD203B41FA5}">
                      <a16:colId xmlns:a16="http://schemas.microsoft.com/office/drawing/2014/main" val="1556676767"/>
                    </a:ext>
                  </a:extLst>
                </a:gridCol>
                <a:gridCol w="1236444">
                  <a:extLst>
                    <a:ext uri="{9D8B030D-6E8A-4147-A177-3AD203B41FA5}">
                      <a16:colId xmlns:a16="http://schemas.microsoft.com/office/drawing/2014/main" val="4251216410"/>
                    </a:ext>
                  </a:extLst>
                </a:gridCol>
                <a:gridCol w="1524000">
                  <a:extLst>
                    <a:ext uri="{9D8B030D-6E8A-4147-A177-3AD203B41FA5}">
                      <a16:colId xmlns:a16="http://schemas.microsoft.com/office/drawing/2014/main" val="3232575259"/>
                    </a:ext>
                  </a:extLst>
                </a:gridCol>
                <a:gridCol w="1666875">
                  <a:extLst>
                    <a:ext uri="{9D8B030D-6E8A-4147-A177-3AD203B41FA5}">
                      <a16:colId xmlns:a16="http://schemas.microsoft.com/office/drawing/2014/main" val="1029282435"/>
                    </a:ext>
                  </a:extLst>
                </a:gridCol>
              </a:tblGrid>
              <a:tr h="462727">
                <a:tc>
                  <a:txBody>
                    <a:bodyPr/>
                    <a:lstStyle/>
                    <a:p>
                      <a:r>
                        <a:rPr lang="de-DE" sz="1300" dirty="0"/>
                        <a:t>Handelsname </a:t>
                      </a:r>
                      <a:endParaRPr lang="de-AT" sz="1300" dirty="0"/>
                    </a:p>
                  </a:txBody>
                  <a:tcPr/>
                </a:tc>
                <a:tc>
                  <a:txBody>
                    <a:bodyPr/>
                    <a:lstStyle/>
                    <a:p>
                      <a:r>
                        <a:rPr lang="de-DE" sz="1300" dirty="0"/>
                        <a:t>Inhaltsstoff</a:t>
                      </a:r>
                      <a:endParaRPr lang="de-AT" sz="1300" dirty="0"/>
                    </a:p>
                  </a:txBody>
                  <a:tcPr/>
                </a:tc>
                <a:tc>
                  <a:txBody>
                    <a:bodyPr/>
                    <a:lstStyle/>
                    <a:p>
                      <a:r>
                        <a:rPr lang="de-DE" sz="1300" dirty="0"/>
                        <a:t>Maximale Einzeldosis</a:t>
                      </a:r>
                      <a:endParaRPr lang="de-AT" sz="1300" dirty="0"/>
                    </a:p>
                  </a:txBody>
                  <a:tcPr/>
                </a:tc>
                <a:tc>
                  <a:txBody>
                    <a:bodyPr/>
                    <a:lstStyle/>
                    <a:p>
                      <a:r>
                        <a:rPr lang="de-DE" sz="1300" dirty="0"/>
                        <a:t>Minimale Infusionsdauer</a:t>
                      </a:r>
                      <a:endParaRPr lang="de-AT" sz="1300" dirty="0"/>
                    </a:p>
                  </a:txBody>
                  <a:tcPr/>
                </a:tc>
                <a:tc>
                  <a:txBody>
                    <a:bodyPr/>
                    <a:lstStyle/>
                    <a:p>
                      <a:r>
                        <a:rPr lang="de-DE" sz="1300" dirty="0"/>
                        <a:t>Maximale Wochendosis</a:t>
                      </a:r>
                      <a:endParaRPr lang="de-AT" sz="1300" dirty="0"/>
                    </a:p>
                  </a:txBody>
                  <a:tcPr/>
                </a:tc>
                <a:tc>
                  <a:txBody>
                    <a:bodyPr/>
                    <a:lstStyle/>
                    <a:p>
                      <a:r>
                        <a:rPr lang="de-DE" sz="1300" dirty="0"/>
                        <a:t>Kommentare</a:t>
                      </a:r>
                      <a:endParaRPr lang="de-AT" sz="1300" dirty="0"/>
                    </a:p>
                  </a:txBody>
                  <a:tcPr/>
                </a:tc>
                <a:extLst>
                  <a:ext uri="{0D108BD9-81ED-4DB2-BD59-A6C34878D82A}">
                    <a16:rowId xmlns:a16="http://schemas.microsoft.com/office/drawing/2014/main" val="2819365306"/>
                  </a:ext>
                </a:extLst>
              </a:tr>
              <a:tr h="524424">
                <a:tc>
                  <a:txBody>
                    <a:bodyPr/>
                    <a:lstStyle/>
                    <a:p>
                      <a:r>
                        <a:rPr lang="de-DE" sz="1300" dirty="0" err="1"/>
                        <a:t>Ferinject</a:t>
                      </a:r>
                      <a:r>
                        <a:rPr lang="de-DE" sz="1300" dirty="0"/>
                        <a:t> </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Eisen(III)-</a:t>
                      </a:r>
                      <a:r>
                        <a:rPr lang="de-DE" sz="1300" dirty="0" err="1"/>
                        <a:t>Carboxymaltose</a:t>
                      </a:r>
                      <a:endParaRPr lang="de-AT" sz="1300" dirty="0"/>
                    </a:p>
                  </a:txBody>
                  <a:tcPr/>
                </a:tc>
                <a:tc>
                  <a:txBody>
                    <a:bodyPr/>
                    <a:lstStyle/>
                    <a:p>
                      <a:r>
                        <a:rPr lang="de-DE" sz="1300" dirty="0"/>
                        <a:t>20mg/kg </a:t>
                      </a:r>
                      <a:r>
                        <a:rPr lang="de-DE" sz="1300" dirty="0" err="1"/>
                        <a:t>KG</a:t>
                      </a:r>
                      <a:r>
                        <a:rPr lang="de-DE" sz="1300" dirty="0"/>
                        <a:t> sowie 1000mg</a:t>
                      </a:r>
                      <a:endParaRPr lang="de-AT" sz="1300" dirty="0"/>
                    </a:p>
                  </a:txBody>
                  <a:tcPr/>
                </a:tc>
                <a:tc>
                  <a:txBody>
                    <a:bodyPr/>
                    <a:lstStyle/>
                    <a:p>
                      <a:r>
                        <a:rPr lang="de-DE" sz="1300" dirty="0"/>
                        <a:t>15 Minuten</a:t>
                      </a:r>
                      <a:endParaRPr lang="de-AT" sz="1300" dirty="0"/>
                    </a:p>
                  </a:txBody>
                  <a:tcPr/>
                </a:tc>
                <a:tc>
                  <a:txBody>
                    <a:bodyPr/>
                    <a:lstStyle/>
                    <a:p>
                      <a:r>
                        <a:rPr lang="de-DE" sz="1300" dirty="0"/>
                        <a:t>1000mg</a:t>
                      </a:r>
                      <a:endParaRPr lang="de-AT" sz="1300" dirty="0"/>
                    </a:p>
                  </a:txBody>
                  <a:tcPr/>
                </a:tc>
                <a:tc>
                  <a:txBody>
                    <a:bodyPr/>
                    <a:lstStyle/>
                    <a:p>
                      <a:r>
                        <a:rPr lang="de-DE" sz="1300" dirty="0"/>
                        <a:t>Risiko Hypophosphatämie*</a:t>
                      </a:r>
                      <a:endParaRPr lang="de-AT" sz="1300" dirty="0"/>
                    </a:p>
                  </a:txBody>
                  <a:tcPr/>
                </a:tc>
                <a:extLst>
                  <a:ext uri="{0D108BD9-81ED-4DB2-BD59-A6C34878D82A}">
                    <a16:rowId xmlns:a16="http://schemas.microsoft.com/office/drawing/2014/main" val="344017354"/>
                  </a:ext>
                </a:extLst>
              </a:tr>
              <a:tr h="5244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err="1"/>
                        <a:t>Fermed</a:t>
                      </a:r>
                      <a:endParaRPr lang="de-AT" sz="1300" dirty="0"/>
                    </a:p>
                  </a:txBody>
                  <a:tcPr/>
                </a:tc>
                <a:tc>
                  <a:txBody>
                    <a:bodyPr/>
                    <a:lstStyle/>
                    <a:p>
                      <a:r>
                        <a:rPr lang="de-DE" sz="1300" dirty="0"/>
                        <a:t>Eisen(III)-Saccharose</a:t>
                      </a:r>
                      <a:endParaRPr lang="de-AT" sz="1300" dirty="0"/>
                    </a:p>
                  </a:txBody>
                  <a:tcPr/>
                </a:tc>
                <a:tc>
                  <a:txBody>
                    <a:bodyPr/>
                    <a:lstStyle/>
                    <a:p>
                      <a:r>
                        <a:rPr lang="de-DE" sz="1300" dirty="0"/>
                        <a:t>200mg</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30 Minuten</a:t>
                      </a:r>
                      <a:endParaRPr lang="de-AT" sz="1300" dirty="0"/>
                    </a:p>
                    <a:p>
                      <a:endParaRPr lang="de-AT" sz="1300" dirty="0"/>
                    </a:p>
                  </a:txBody>
                  <a:tcPr/>
                </a:tc>
                <a:tc>
                  <a:txBody>
                    <a:bodyPr/>
                    <a:lstStyle/>
                    <a:p>
                      <a:r>
                        <a:rPr lang="de-DE" sz="1300" dirty="0"/>
                        <a:t>600mg</a:t>
                      </a:r>
                      <a:endParaRPr lang="de-AT" sz="1300" dirty="0"/>
                    </a:p>
                  </a:txBody>
                  <a:tcPr/>
                </a:tc>
                <a:tc>
                  <a:txBody>
                    <a:bodyPr/>
                    <a:lstStyle/>
                    <a:p>
                      <a:endParaRPr lang="de-AT" sz="1300" dirty="0"/>
                    </a:p>
                  </a:txBody>
                  <a:tcPr/>
                </a:tc>
                <a:extLst>
                  <a:ext uri="{0D108BD9-81ED-4DB2-BD59-A6C34878D82A}">
                    <a16:rowId xmlns:a16="http://schemas.microsoft.com/office/drawing/2014/main" val="933131421"/>
                  </a:ext>
                </a:extLst>
              </a:tr>
              <a:tr h="9563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err="1"/>
                        <a:t>Monofer</a:t>
                      </a:r>
                      <a:endParaRPr lang="de-AT" sz="1300" dirty="0"/>
                    </a:p>
                  </a:txBody>
                  <a:tcPr/>
                </a:tc>
                <a:tc>
                  <a:txBody>
                    <a:bodyPr/>
                    <a:lstStyle/>
                    <a:p>
                      <a:r>
                        <a:rPr lang="de-DE" sz="1300" dirty="0"/>
                        <a:t>Eisen(III)-</a:t>
                      </a:r>
                      <a:r>
                        <a:rPr lang="de-DE" sz="1300" dirty="0" err="1"/>
                        <a:t>Derisomaltose</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20mg/kg </a:t>
                      </a:r>
                      <a:r>
                        <a:rPr lang="de-DE" sz="1300" dirty="0" err="1"/>
                        <a:t>KG</a:t>
                      </a:r>
                      <a:r>
                        <a:rPr lang="de-DE" sz="1300" dirty="0"/>
                        <a:t> sowie 2000mg</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AT" sz="1300" dirty="0"/>
                        <a:t>≤1000mg: 15 Minuten</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&gt;</a:t>
                      </a:r>
                      <a:r>
                        <a:rPr lang="de-AT" sz="1300" dirty="0"/>
                        <a:t>1000mg: 30 Minuten</a:t>
                      </a:r>
                    </a:p>
                  </a:txBody>
                  <a:tcPr/>
                </a:tc>
                <a:tc>
                  <a:txBody>
                    <a:bodyPr/>
                    <a:lstStyle/>
                    <a:p>
                      <a:r>
                        <a:rPr lang="de-DE" sz="1300" dirty="0"/>
                        <a:t>20mg/kg </a:t>
                      </a:r>
                      <a:r>
                        <a:rPr lang="de-DE" sz="1300" dirty="0" err="1"/>
                        <a:t>KG</a:t>
                      </a:r>
                      <a:endParaRPr lang="de-AT" sz="1300" dirty="0"/>
                    </a:p>
                  </a:txBody>
                  <a:tcPr/>
                </a:tc>
                <a:tc>
                  <a:txBody>
                    <a:bodyPr/>
                    <a:lstStyle/>
                    <a:p>
                      <a:r>
                        <a:rPr lang="de-DE" sz="1300" dirty="0"/>
                        <a:t>Cave maximale Verdünnung: </a:t>
                      </a:r>
                      <a:r>
                        <a:rPr lang="de-AT" sz="1300" dirty="0"/>
                        <a:t>≤ </a:t>
                      </a:r>
                      <a:r>
                        <a:rPr lang="de-DE" sz="1300" dirty="0"/>
                        <a:t>1000mg in 100ml</a:t>
                      </a:r>
                    </a:p>
                    <a:p>
                      <a:r>
                        <a:rPr lang="de-DE" sz="1300" dirty="0"/>
                        <a:t>&gt;1000mg in 250ml **</a:t>
                      </a:r>
                      <a:endParaRPr lang="de-AT" sz="1300" dirty="0"/>
                    </a:p>
                  </a:txBody>
                  <a:tcPr/>
                </a:tc>
                <a:extLst>
                  <a:ext uri="{0D108BD9-81ED-4DB2-BD59-A6C34878D82A}">
                    <a16:rowId xmlns:a16="http://schemas.microsoft.com/office/drawing/2014/main" val="4110502798"/>
                  </a:ext>
                </a:extLst>
              </a:tr>
              <a:tr h="3753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err="1"/>
                        <a:t>Venofer</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Eisen(III)-Saccharose</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200mg</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30 Minuten</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300" dirty="0"/>
                        <a:t>600mg</a:t>
                      </a:r>
                      <a:endParaRPr lang="de-AT" sz="13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AT" sz="1300" dirty="0"/>
                    </a:p>
                  </a:txBody>
                  <a:tcPr/>
                </a:tc>
                <a:extLst>
                  <a:ext uri="{0D108BD9-81ED-4DB2-BD59-A6C34878D82A}">
                    <a16:rowId xmlns:a16="http://schemas.microsoft.com/office/drawing/2014/main" val="1938948760"/>
                  </a:ext>
                </a:extLst>
              </a:tr>
            </a:tbl>
          </a:graphicData>
        </a:graphic>
      </p:graphicFrame>
      <p:sp>
        <p:nvSpPr>
          <p:cNvPr id="6" name="Textfeld 5">
            <a:extLst>
              <a:ext uri="{FF2B5EF4-FFF2-40B4-BE49-F238E27FC236}">
                <a16:creationId xmlns:a16="http://schemas.microsoft.com/office/drawing/2014/main" id="{3856C812-DDF9-46D3-96DE-985D9980553E}"/>
              </a:ext>
            </a:extLst>
          </p:cNvPr>
          <p:cNvSpPr txBox="1"/>
          <p:nvPr/>
        </p:nvSpPr>
        <p:spPr>
          <a:xfrm>
            <a:off x="1733292" y="4569750"/>
            <a:ext cx="6913394" cy="276999"/>
          </a:xfrm>
          <a:prstGeom prst="rect">
            <a:avLst/>
          </a:prstGeom>
          <a:noFill/>
        </p:spPr>
        <p:txBody>
          <a:bodyPr wrap="square" rtlCol="0">
            <a:spAutoFit/>
          </a:bodyPr>
          <a:lstStyle/>
          <a:p>
            <a:r>
              <a:rPr lang="de-DE" sz="1200" dirty="0"/>
              <a:t>Alle derzeit in Österreich zugelassene intravenöse Eisenpräparate. KG=Körpergewicht. Stand März 2024</a:t>
            </a:r>
            <a:endParaRPr lang="de-AT" sz="1200" dirty="0"/>
          </a:p>
        </p:txBody>
      </p:sp>
      <p:sp>
        <p:nvSpPr>
          <p:cNvPr id="3" name="Textfeld 2">
            <a:extLst>
              <a:ext uri="{FF2B5EF4-FFF2-40B4-BE49-F238E27FC236}">
                <a16:creationId xmlns:a16="http://schemas.microsoft.com/office/drawing/2014/main" id="{E96F1068-5A8A-6934-37FA-FD111C9DB575}"/>
              </a:ext>
            </a:extLst>
          </p:cNvPr>
          <p:cNvSpPr txBox="1"/>
          <p:nvPr/>
        </p:nvSpPr>
        <p:spPr>
          <a:xfrm>
            <a:off x="1876425" y="5095876"/>
            <a:ext cx="7258050" cy="584775"/>
          </a:xfrm>
          <a:prstGeom prst="rect">
            <a:avLst/>
          </a:prstGeom>
          <a:noFill/>
        </p:spPr>
        <p:txBody>
          <a:bodyPr wrap="square" rtlCol="0">
            <a:spAutoFit/>
          </a:bodyPr>
          <a:lstStyle/>
          <a:p>
            <a:r>
              <a:rPr lang="de-DE" sz="1600" dirty="0"/>
              <a:t>* Ferinject nicht empfohlen bei bekannter Osteoporose, niedrigem Phosphat oder wenn repetitive Gaben in kurzer Zeit notwendig sind</a:t>
            </a:r>
            <a:endParaRPr lang="de-AT" sz="1600" dirty="0"/>
          </a:p>
        </p:txBody>
      </p:sp>
      <p:sp>
        <p:nvSpPr>
          <p:cNvPr id="4" name="Textfeld 3">
            <a:extLst>
              <a:ext uri="{FF2B5EF4-FFF2-40B4-BE49-F238E27FC236}">
                <a16:creationId xmlns:a16="http://schemas.microsoft.com/office/drawing/2014/main" id="{B932A02A-8B10-DC0F-BA0B-80CA0A93623C}"/>
              </a:ext>
            </a:extLst>
          </p:cNvPr>
          <p:cNvSpPr txBox="1"/>
          <p:nvPr/>
        </p:nvSpPr>
        <p:spPr>
          <a:xfrm>
            <a:off x="1914525" y="5943601"/>
            <a:ext cx="8296275" cy="584775"/>
          </a:xfrm>
          <a:prstGeom prst="rect">
            <a:avLst/>
          </a:prstGeom>
          <a:noFill/>
        </p:spPr>
        <p:txBody>
          <a:bodyPr wrap="square" rtlCol="0">
            <a:spAutoFit/>
          </a:bodyPr>
          <a:lstStyle/>
          <a:p>
            <a:r>
              <a:rPr lang="de-DE" sz="1600" dirty="0"/>
              <a:t>** cave „</a:t>
            </a:r>
            <a:r>
              <a:rPr lang="de-DE" sz="1600" dirty="0" err="1"/>
              <a:t>Fishbane</a:t>
            </a:r>
            <a:r>
              <a:rPr lang="de-DE" sz="1600" dirty="0"/>
              <a:t> Reaktion“ (Erythem, Atemnot, Brustschmerzen): nicht-allergische Reaktion ausgelöst durch freie Eisenionen, vor allem bei zu starker Verdünnung</a:t>
            </a:r>
            <a:endParaRPr lang="de-AT" sz="1600" dirty="0"/>
          </a:p>
        </p:txBody>
      </p:sp>
    </p:spTree>
    <p:extLst>
      <p:ext uri="{BB962C8B-B14F-4D97-AF65-F5344CB8AC3E}">
        <p14:creationId xmlns:p14="http://schemas.microsoft.com/office/powerpoint/2010/main" val="386968566"/>
      </p:ext>
    </p:extLst>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801</Words>
  <Application>Microsoft Macintosh PowerPoint</Application>
  <PresentationFormat>Breitbild</PresentationFormat>
  <Paragraphs>143</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Calibri</vt:lpstr>
      <vt:lpstr>Calibri Light</vt:lpstr>
      <vt:lpstr>Office-Design</vt:lpstr>
      <vt:lpstr>Anämie und Eisenmangel bei CED</vt:lpstr>
      <vt:lpstr>Hintergrund</vt:lpstr>
      <vt:lpstr>Regelmäßige Laborkontrollen bei CED</vt:lpstr>
      <vt:lpstr>Erweiterte Abklärung </vt:lpstr>
      <vt:lpstr>Definitionen</vt:lpstr>
      <vt:lpstr>Therapie</vt:lpstr>
      <vt:lpstr>Dosis Eisensubstitution</vt:lpstr>
      <vt:lpstr>Orale Eisenpräparate </vt:lpstr>
      <vt:lpstr>Intravenöse Eisenpräparate</vt:lpstr>
      <vt:lpstr>Anämie Prävention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Angela Djanani</dc:creator>
  <cp:lastModifiedBy>clemens.dejaco@icloud.com</cp:lastModifiedBy>
  <cp:revision>176</cp:revision>
  <dcterms:created xsi:type="dcterms:W3CDTF">2019-01-30T17:59:37Z</dcterms:created>
  <dcterms:modified xsi:type="dcterms:W3CDTF">2025-08-31T13:43:28Z</dcterms:modified>
</cp:coreProperties>
</file>